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A03-3BB2-4234-9CD3-78C154016811}" type="datetimeFigureOut">
              <a:rPr lang="en-CA" smtClean="0"/>
              <a:t>2017-10-25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CAB8-896F-40AD-A58C-CA6CF5288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1068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A03-3BB2-4234-9CD3-78C154016811}" type="datetimeFigureOut">
              <a:rPr lang="en-CA" smtClean="0"/>
              <a:t>2017-10-25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CAB8-896F-40AD-A58C-CA6CF5288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6423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A03-3BB2-4234-9CD3-78C154016811}" type="datetimeFigureOut">
              <a:rPr lang="en-CA" smtClean="0"/>
              <a:t>2017-10-25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CAB8-896F-40AD-A58C-CA6CF5288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162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A03-3BB2-4234-9CD3-78C154016811}" type="datetimeFigureOut">
              <a:rPr lang="en-CA" smtClean="0"/>
              <a:t>2017-10-25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CAB8-896F-40AD-A58C-CA6CF5288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173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A03-3BB2-4234-9CD3-78C154016811}" type="datetimeFigureOut">
              <a:rPr lang="en-CA" smtClean="0"/>
              <a:t>2017-10-25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CAB8-896F-40AD-A58C-CA6CF5288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767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A03-3BB2-4234-9CD3-78C154016811}" type="datetimeFigureOut">
              <a:rPr lang="en-CA" smtClean="0"/>
              <a:t>2017-10-25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CAB8-896F-40AD-A58C-CA6CF5288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984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A03-3BB2-4234-9CD3-78C154016811}" type="datetimeFigureOut">
              <a:rPr lang="en-CA" smtClean="0"/>
              <a:t>2017-10-25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CAB8-896F-40AD-A58C-CA6CF5288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0311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A03-3BB2-4234-9CD3-78C154016811}" type="datetimeFigureOut">
              <a:rPr lang="en-CA" smtClean="0"/>
              <a:t>2017-10-25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CAB8-896F-40AD-A58C-CA6CF5288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9501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A03-3BB2-4234-9CD3-78C154016811}" type="datetimeFigureOut">
              <a:rPr lang="en-CA" smtClean="0"/>
              <a:t>2017-10-25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CAB8-896F-40AD-A58C-CA6CF5288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3774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A03-3BB2-4234-9CD3-78C154016811}" type="datetimeFigureOut">
              <a:rPr lang="en-CA" smtClean="0"/>
              <a:t>2017-10-25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CAB8-896F-40AD-A58C-CA6CF5288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558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A03-3BB2-4234-9CD3-78C154016811}" type="datetimeFigureOut">
              <a:rPr lang="en-CA" smtClean="0"/>
              <a:t>2017-10-25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CAB8-896F-40AD-A58C-CA6CF5288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7112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81A03-3BB2-4234-9CD3-78C154016811}" type="datetimeFigureOut">
              <a:rPr lang="en-CA" smtClean="0"/>
              <a:t>2017-10-25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ACAB8-896F-40AD-A58C-CA6CF5288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606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2.wdp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tion Button: Go Forward or Next 10">
            <a:hlinkClick r:id="" action="ppaction://hlinkshowjump?jump=nextslide" highlightClick="1"/>
          </p:cNvPr>
          <p:cNvSpPr/>
          <p:nvPr/>
        </p:nvSpPr>
        <p:spPr>
          <a:xfrm>
            <a:off x="11369419" y="6169639"/>
            <a:ext cx="563682" cy="563682"/>
          </a:xfrm>
          <a:prstGeom prst="actionButtonForwardNext">
            <a:avLst/>
          </a:prstGeom>
          <a:solidFill>
            <a:srgbClr val="F9AC19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73" y="2020187"/>
            <a:ext cx="3275658" cy="32321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71727">
            <a:off x="-91760" y="1000591"/>
            <a:ext cx="5271339" cy="5271339"/>
          </a:xfrm>
          <a:prstGeom prst="rect">
            <a:avLst/>
          </a:prstGeom>
          <a:effectLst/>
        </p:spPr>
      </p:pic>
      <p:sp>
        <p:nvSpPr>
          <p:cNvPr id="20" name="Rectangle: Rounded Corners 19"/>
          <p:cNvSpPr/>
          <p:nvPr/>
        </p:nvSpPr>
        <p:spPr>
          <a:xfrm>
            <a:off x="7532321" y="323850"/>
            <a:ext cx="2907080" cy="1962150"/>
          </a:xfrm>
          <a:prstGeom prst="roundRect">
            <a:avLst>
              <a:gd name="adj" fmla="val 22816"/>
            </a:avLst>
          </a:prstGeom>
          <a:solidFill>
            <a:schemeClr val="bg1">
              <a:alpha val="8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/>
          <p:cNvSpPr/>
          <p:nvPr/>
        </p:nvSpPr>
        <p:spPr>
          <a:xfrm>
            <a:off x="7077053" y="3581400"/>
            <a:ext cx="2123775" cy="2768600"/>
          </a:xfrm>
          <a:prstGeom prst="roundRect">
            <a:avLst>
              <a:gd name="adj" fmla="val 14078"/>
            </a:avLst>
          </a:prstGeom>
          <a:solidFill>
            <a:schemeClr val="bg1">
              <a:alpha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658021" y="423370"/>
            <a:ext cx="265567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latin typeface="Comic Sans MS" panose="030F0702030302020204" pitchFamily="66" charset="0"/>
              </a:rPr>
              <a:t>Mesopotamia was known as, “</a:t>
            </a:r>
            <a:r>
              <a:rPr lang="en-US" sz="1600" i="1" dirty="0">
                <a:latin typeface="Comic Sans MS" panose="030F0702030302020204" pitchFamily="66" charset="0"/>
              </a:rPr>
              <a:t>the land between two rivers”</a:t>
            </a:r>
            <a:r>
              <a:rPr lang="en-US" sz="1600" dirty="0">
                <a:latin typeface="Comic Sans MS" panose="030F0702030302020204" pitchFamily="66" charset="0"/>
              </a:rPr>
              <a:t>. The Sumerians developed the earliest civilization there around 3000 B.C.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276" y="49318"/>
            <a:ext cx="5103825" cy="275318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133534" y="3683257"/>
            <a:ext cx="21237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The land in Mesopotamia had rich soil compared to the areas surrounding it. The rivers and fertile soil created an environment that was able to sustain life and civilization.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286" y="2649585"/>
            <a:ext cx="5660269" cy="4083736"/>
          </a:xfrm>
          <a:prstGeom prst="rect">
            <a:avLst/>
          </a:prstGeom>
        </p:spPr>
      </p:pic>
      <p:sp>
        <p:nvSpPr>
          <p:cNvPr id="21" name="Action Button: Go Back or Previous 20">
            <a:hlinkClick r:id="" action="ppaction://hlinkshowjump?jump=previousslide" highlightClick="1"/>
          </p:cNvPr>
          <p:cNvSpPr/>
          <p:nvPr/>
        </p:nvSpPr>
        <p:spPr>
          <a:xfrm>
            <a:off x="235674" y="6089082"/>
            <a:ext cx="563682" cy="563682"/>
          </a:xfrm>
          <a:prstGeom prst="actionButtonBackPrevious">
            <a:avLst/>
          </a:prstGeom>
          <a:solidFill>
            <a:srgbClr val="F9AC1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4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6"/>
          <a:stretch/>
        </p:blipFill>
        <p:spPr>
          <a:xfrm rot="10800000">
            <a:off x="0" y="1455407"/>
            <a:ext cx="12192000" cy="1789240"/>
          </a:xfrm>
          <a:prstGeom prst="rect">
            <a:avLst/>
          </a:prstGeom>
        </p:spPr>
      </p:pic>
      <p:sp>
        <p:nvSpPr>
          <p:cNvPr id="22" name="Action Button: Go Forward or Next 21">
            <a:hlinkClick r:id="" action="ppaction://hlinkshowjump?jump=nextslide" highlightClick="1"/>
          </p:cNvPr>
          <p:cNvSpPr/>
          <p:nvPr/>
        </p:nvSpPr>
        <p:spPr>
          <a:xfrm>
            <a:off x="11369419" y="6169639"/>
            <a:ext cx="563682" cy="563682"/>
          </a:xfrm>
          <a:prstGeom prst="actionButtonForwardNext">
            <a:avLst/>
          </a:prstGeom>
          <a:solidFill>
            <a:srgbClr val="F9AC19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/>
          <p:cNvSpPr/>
          <p:nvPr/>
        </p:nvSpPr>
        <p:spPr>
          <a:xfrm rot="285596">
            <a:off x="633393" y="3196436"/>
            <a:ext cx="2119212" cy="1517852"/>
          </a:xfrm>
          <a:prstGeom prst="roundRect">
            <a:avLst>
              <a:gd name="adj" fmla="val 3847"/>
            </a:avLst>
          </a:prstGeom>
          <a:solidFill>
            <a:schemeClr val="tx1">
              <a:alpha val="77000"/>
            </a:schemeClr>
          </a:solidFill>
          <a:ln w="38100">
            <a:solidFill>
              <a:srgbClr val="F9AC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An area of fertile land in the Middle East, located by the Tigris and Euphrates Rivers. This is where ancient civilizations flourished. </a:t>
            </a:r>
          </a:p>
        </p:txBody>
      </p:sp>
      <p:sp>
        <p:nvSpPr>
          <p:cNvPr id="40" name="Rectangle: Rounded Corners 39"/>
          <p:cNvSpPr/>
          <p:nvPr/>
        </p:nvSpPr>
        <p:spPr>
          <a:xfrm rot="21186249">
            <a:off x="3485099" y="3372526"/>
            <a:ext cx="2119212" cy="1517852"/>
          </a:xfrm>
          <a:prstGeom prst="roundRect">
            <a:avLst>
              <a:gd name="adj" fmla="val 3847"/>
            </a:avLst>
          </a:prstGeom>
          <a:solidFill>
            <a:schemeClr val="tx1">
              <a:alpha val="77000"/>
            </a:schemeClr>
          </a:solidFill>
          <a:ln w="38100">
            <a:solidFill>
              <a:srgbClr val="F9AC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The basic units of Sumerian civilization – a small area surrounding a large city.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81" y="1761071"/>
            <a:ext cx="3174526" cy="3538901"/>
          </a:xfrm>
          <a:prstGeom prst="rect">
            <a:avLst/>
          </a:prstGeom>
        </p:spPr>
      </p:pic>
      <p:sp>
        <p:nvSpPr>
          <p:cNvPr id="41" name="Rectangle: Rounded Corners 40"/>
          <p:cNvSpPr/>
          <p:nvPr/>
        </p:nvSpPr>
        <p:spPr>
          <a:xfrm rot="369570">
            <a:off x="6521744" y="3196436"/>
            <a:ext cx="2119212" cy="1517852"/>
          </a:xfrm>
          <a:prstGeom prst="roundRect">
            <a:avLst>
              <a:gd name="adj" fmla="val 3847"/>
            </a:avLst>
          </a:prstGeom>
          <a:solidFill>
            <a:schemeClr val="tx1">
              <a:alpha val="77000"/>
            </a:schemeClr>
          </a:solidFill>
          <a:ln w="38100">
            <a:solidFill>
              <a:srgbClr val="F9AC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A government where priests rule in the name of a god or gods. (divine right)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907" y="1684697"/>
            <a:ext cx="3398382" cy="3538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655" y="1601406"/>
            <a:ext cx="3399644" cy="4018703"/>
          </a:xfrm>
          <a:prstGeom prst="rect">
            <a:avLst/>
          </a:prstGeom>
        </p:spPr>
      </p:pic>
      <p:sp>
        <p:nvSpPr>
          <p:cNvPr id="43" name="Rectangle: Rounded Corners 42"/>
          <p:cNvSpPr/>
          <p:nvPr/>
        </p:nvSpPr>
        <p:spPr>
          <a:xfrm>
            <a:off x="9493468" y="3355910"/>
            <a:ext cx="2119212" cy="1517852"/>
          </a:xfrm>
          <a:prstGeom prst="roundRect">
            <a:avLst>
              <a:gd name="adj" fmla="val 3847"/>
            </a:avLst>
          </a:prstGeom>
          <a:solidFill>
            <a:schemeClr val="tx1">
              <a:alpha val="77000"/>
            </a:schemeClr>
          </a:solidFill>
          <a:ln w="38100">
            <a:solidFill>
              <a:srgbClr val="F9AC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omic Sans MS" panose="030F0702030302020204" pitchFamily="66" charset="0"/>
              </a:rPr>
              <a:t>A temple where Sumerians believed gods and goddesses ruled the city. Ziggurats served as shrines.</a:t>
            </a:r>
            <a:endParaRPr lang="en-US" sz="15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499" y="1866278"/>
            <a:ext cx="2979765" cy="3420919"/>
          </a:xfrm>
          <a:prstGeom prst="rect">
            <a:avLst/>
          </a:prstGeom>
        </p:spPr>
      </p:pic>
      <p:sp>
        <p:nvSpPr>
          <p:cNvPr id="44" name="Action Button: Go Back or Previous 43">
            <a:hlinkClick r:id="" action="ppaction://hlinkshowjump?jump=previousslide" highlightClick="1"/>
          </p:cNvPr>
          <p:cNvSpPr/>
          <p:nvPr/>
        </p:nvSpPr>
        <p:spPr>
          <a:xfrm>
            <a:off x="235674" y="6089082"/>
            <a:ext cx="563682" cy="563682"/>
          </a:xfrm>
          <a:prstGeom prst="actionButtonBackPrevious">
            <a:avLst/>
          </a:prstGeom>
          <a:solidFill>
            <a:srgbClr val="F9AC1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83"/>
            <a:ext cx="12192000" cy="180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7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6"/>
          <a:stretch/>
        </p:blipFill>
        <p:spPr>
          <a:xfrm rot="10800000">
            <a:off x="0" y="1514401"/>
            <a:ext cx="12192000" cy="1789240"/>
          </a:xfrm>
          <a:prstGeom prst="rect">
            <a:avLst/>
          </a:prstGeom>
        </p:spPr>
      </p:pic>
      <p:sp>
        <p:nvSpPr>
          <p:cNvPr id="22" name="Action Button: Go Forward or Next 21">
            <a:hlinkClick r:id="" action="ppaction://hlinkshowjump?jump=nextslide" highlightClick="1"/>
          </p:cNvPr>
          <p:cNvSpPr/>
          <p:nvPr/>
        </p:nvSpPr>
        <p:spPr>
          <a:xfrm>
            <a:off x="11369419" y="6169639"/>
            <a:ext cx="563682" cy="563682"/>
          </a:xfrm>
          <a:prstGeom prst="actionButtonForwardNext">
            <a:avLst/>
          </a:prstGeom>
          <a:solidFill>
            <a:srgbClr val="F9AC19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: Rounded Corners 28"/>
          <p:cNvSpPr/>
          <p:nvPr/>
        </p:nvSpPr>
        <p:spPr>
          <a:xfrm rot="400012">
            <a:off x="290934" y="3302376"/>
            <a:ext cx="2119212" cy="1517852"/>
          </a:xfrm>
          <a:prstGeom prst="roundRect">
            <a:avLst>
              <a:gd name="adj" fmla="val 3847"/>
            </a:avLst>
          </a:prstGeom>
          <a:solidFill>
            <a:schemeClr val="tx1">
              <a:alpha val="77000"/>
            </a:schemeClr>
          </a:solidFill>
          <a:ln w="38100">
            <a:solidFill>
              <a:srgbClr val="F9AC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A group of states (or city-states) under a single authority.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437" y="1683497"/>
            <a:ext cx="3148753" cy="3770566"/>
          </a:xfrm>
          <a:prstGeom prst="rect">
            <a:avLst/>
          </a:prstGeom>
        </p:spPr>
      </p:pic>
      <p:sp>
        <p:nvSpPr>
          <p:cNvPr id="30" name="Rectangle: Rounded Corners 29"/>
          <p:cNvSpPr/>
          <p:nvPr/>
        </p:nvSpPr>
        <p:spPr>
          <a:xfrm rot="21233553">
            <a:off x="2839220" y="3427318"/>
            <a:ext cx="2353311" cy="1517852"/>
          </a:xfrm>
          <a:prstGeom prst="roundRect">
            <a:avLst>
              <a:gd name="adj" fmla="val 3847"/>
            </a:avLst>
          </a:prstGeom>
          <a:solidFill>
            <a:schemeClr val="tx1">
              <a:alpha val="77000"/>
            </a:schemeClr>
          </a:solidFill>
          <a:ln w="38100">
            <a:solidFill>
              <a:srgbClr val="F9AC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A strict and harsh set of laws in ancient Mesopotamian times, created by the Babylonian king, Hammurabi.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076" y="1756088"/>
            <a:ext cx="3522227" cy="3851726"/>
          </a:xfrm>
          <a:prstGeom prst="rect">
            <a:avLst/>
          </a:prstGeom>
        </p:spPr>
      </p:pic>
      <p:sp>
        <p:nvSpPr>
          <p:cNvPr id="31" name="Rectangle: Rounded Corners 30"/>
          <p:cNvSpPr/>
          <p:nvPr/>
        </p:nvSpPr>
        <p:spPr>
          <a:xfrm rot="369519">
            <a:off x="6042381" y="3485072"/>
            <a:ext cx="2353311" cy="1517852"/>
          </a:xfrm>
          <a:prstGeom prst="roundRect">
            <a:avLst>
              <a:gd name="adj" fmla="val 3847"/>
            </a:avLst>
          </a:prstGeom>
          <a:solidFill>
            <a:schemeClr val="tx1">
              <a:alpha val="77000"/>
            </a:schemeClr>
          </a:solidFill>
          <a:ln w="38100">
            <a:solidFill>
              <a:srgbClr val="F9AC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Wedge-shaped writing on clay tablets. This was the writing system of the Sumerians.</a:t>
            </a: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8281">
            <a:off x="5662065" y="1879553"/>
            <a:ext cx="3251530" cy="3680144"/>
          </a:xfrm>
          <a:prstGeom prst="rect">
            <a:avLst/>
          </a:prstGeom>
        </p:spPr>
      </p:pic>
      <p:sp>
        <p:nvSpPr>
          <p:cNvPr id="32" name="Rectangle: Rounded Corners 31"/>
          <p:cNvSpPr/>
          <p:nvPr/>
        </p:nvSpPr>
        <p:spPr>
          <a:xfrm rot="21135467">
            <a:off x="9245543" y="3483330"/>
            <a:ext cx="2353311" cy="1517852"/>
          </a:xfrm>
          <a:prstGeom prst="roundRect">
            <a:avLst>
              <a:gd name="adj" fmla="val 3847"/>
            </a:avLst>
          </a:prstGeom>
          <a:solidFill>
            <a:schemeClr val="tx1">
              <a:alpha val="77000"/>
            </a:schemeClr>
          </a:solidFill>
          <a:ln w="38100">
            <a:solidFill>
              <a:srgbClr val="F9AC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To worship multiple gods or deities. </a:t>
            </a:r>
            <a:endParaRPr lang="en-US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424" y="1658096"/>
            <a:ext cx="3977189" cy="4047709"/>
          </a:xfrm>
          <a:prstGeom prst="rect">
            <a:avLst/>
          </a:prstGeom>
        </p:spPr>
      </p:pic>
      <p:sp>
        <p:nvSpPr>
          <p:cNvPr id="33" name="Action Button: Go Back or Previous 32">
            <a:hlinkClick r:id="" action="ppaction://hlinkshowjump?jump=previousslide" highlightClick="1"/>
          </p:cNvPr>
          <p:cNvSpPr/>
          <p:nvPr/>
        </p:nvSpPr>
        <p:spPr>
          <a:xfrm>
            <a:off x="235674" y="6089082"/>
            <a:ext cx="563682" cy="563682"/>
          </a:xfrm>
          <a:prstGeom prst="actionButtonBackPrevious">
            <a:avLst/>
          </a:prstGeom>
          <a:solidFill>
            <a:srgbClr val="F9AC1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83"/>
            <a:ext cx="12192000" cy="180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1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ction Button: Go Forward or Next 21">
            <a:hlinkClick r:id="" action="ppaction://hlinkshowjump?jump=nextslide" highlightClick="1"/>
          </p:cNvPr>
          <p:cNvSpPr/>
          <p:nvPr/>
        </p:nvSpPr>
        <p:spPr>
          <a:xfrm>
            <a:off x="11369419" y="6169639"/>
            <a:ext cx="563682" cy="563682"/>
          </a:xfrm>
          <a:prstGeom prst="actionButtonForwardNext">
            <a:avLst/>
          </a:prstGeom>
          <a:solidFill>
            <a:srgbClr val="F9AC19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6"/>
          <a:stretch/>
        </p:blipFill>
        <p:spPr>
          <a:xfrm rot="10800000">
            <a:off x="0" y="1514400"/>
            <a:ext cx="12192000" cy="1907917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 rot="366866">
            <a:off x="2209248" y="3424656"/>
            <a:ext cx="2353311" cy="1517852"/>
          </a:xfrm>
          <a:prstGeom prst="roundRect">
            <a:avLst>
              <a:gd name="adj" fmla="val 3847"/>
            </a:avLst>
          </a:prstGeom>
          <a:solidFill>
            <a:schemeClr val="tx1">
              <a:alpha val="77000"/>
            </a:schemeClr>
          </a:solidFill>
          <a:ln w="38100">
            <a:solidFill>
              <a:srgbClr val="F9AC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A society controlled by men, or a society that favors men. Women typically have very few privileges or rights.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32" y="1670712"/>
            <a:ext cx="4354814" cy="4380270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 rot="21202193">
            <a:off x="7237695" y="3810519"/>
            <a:ext cx="2353311" cy="1517852"/>
          </a:xfrm>
          <a:prstGeom prst="roundRect">
            <a:avLst>
              <a:gd name="adj" fmla="val 3847"/>
            </a:avLst>
          </a:prstGeom>
          <a:solidFill>
            <a:schemeClr val="tx1">
              <a:alpha val="77000"/>
            </a:schemeClr>
          </a:solidFill>
          <a:ln w="38100">
            <a:solidFill>
              <a:srgbClr val="F9AC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A wanderer, someone who travels place to place without a permanent residence.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003" y="1650594"/>
            <a:ext cx="4248693" cy="4918969"/>
          </a:xfrm>
          <a:prstGeom prst="rect">
            <a:avLst/>
          </a:prstGeom>
        </p:spPr>
      </p:pic>
      <p:sp>
        <p:nvSpPr>
          <p:cNvPr id="24" name="Action Button: Go Back or Previous 23">
            <a:hlinkClick r:id="" action="ppaction://hlinkshowjump?jump=previousslide" highlightClick="1"/>
          </p:cNvPr>
          <p:cNvSpPr/>
          <p:nvPr/>
        </p:nvSpPr>
        <p:spPr>
          <a:xfrm>
            <a:off x="235674" y="6089082"/>
            <a:ext cx="563682" cy="563682"/>
          </a:xfrm>
          <a:prstGeom prst="actionButtonBackPrevious">
            <a:avLst/>
          </a:prstGeom>
          <a:solidFill>
            <a:srgbClr val="F9AC1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83"/>
            <a:ext cx="12192000" cy="180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3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Druken, Wendy (ASD-E)</dc:creator>
  <cp:lastModifiedBy>Druken, Wendy (ASD-E)</cp:lastModifiedBy>
  <cp:revision>1</cp:revision>
  <dcterms:created xsi:type="dcterms:W3CDTF">2017-10-25T17:54:37Z</dcterms:created>
  <dcterms:modified xsi:type="dcterms:W3CDTF">2017-10-25T17:54:56Z</dcterms:modified>
</cp:coreProperties>
</file>